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613" r:id="rId3"/>
    <p:sldId id="631" r:id="rId4"/>
    <p:sldId id="605" r:id="rId5"/>
    <p:sldId id="594" r:id="rId6"/>
    <p:sldId id="593" r:id="rId7"/>
    <p:sldId id="592" r:id="rId8"/>
    <p:sldId id="590" r:id="rId9"/>
    <p:sldId id="632" r:id="rId10"/>
    <p:sldId id="525" r:id="rId11"/>
    <p:sldId id="523" r:id="rId12"/>
    <p:sldId id="264" r:id="rId13"/>
    <p:sldId id="518" r:id="rId14"/>
    <p:sldId id="520" r:id="rId15"/>
    <p:sldId id="521" r:id="rId16"/>
    <p:sldId id="258" r:id="rId17"/>
    <p:sldId id="260" r:id="rId18"/>
    <p:sldId id="522" r:id="rId19"/>
    <p:sldId id="259" r:id="rId20"/>
    <p:sldId id="519" r:id="rId21"/>
    <p:sldId id="524" r:id="rId22"/>
    <p:sldId id="526" r:id="rId23"/>
    <p:sldId id="535" r:id="rId24"/>
    <p:sldId id="534" r:id="rId25"/>
    <p:sldId id="533" r:id="rId26"/>
    <p:sldId id="532" r:id="rId27"/>
    <p:sldId id="531" r:id="rId28"/>
    <p:sldId id="530" r:id="rId29"/>
    <p:sldId id="529" r:id="rId30"/>
    <p:sldId id="528" r:id="rId31"/>
    <p:sldId id="5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9977-BB75-4F68-BC36-61FCD42C9D02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FB915-B4EB-4455-ABB0-E6FF9E800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Lets talk geology. Lots of forces</a:t>
            </a:r>
            <a:r>
              <a:rPr lang="en-US" baseline="0" dirty="0"/>
              <a:t> at work:</a:t>
            </a:r>
          </a:p>
          <a:p>
            <a:r>
              <a:rPr lang="en-US" baseline="0" dirty="0"/>
              <a:t>Deposition: volcanic ash, and lava, sediments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Uplift </a:t>
            </a:r>
          </a:p>
          <a:p>
            <a:r>
              <a:rPr lang="en-US" baseline="0" dirty="0"/>
              <a:t>Erosion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335C-4083-4B32-B639-4AA1E6C16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2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100</a:t>
            </a:r>
            <a:r>
              <a:rPr lang="en-US" baseline="0" dirty="0"/>
              <a:t> or so million years ago the hill country wasn’t hilly at all. In fact, it was mostly some part of a large inland sea.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335C-4083-4B32-B639-4AA1E6C16E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6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seas do, ours</a:t>
            </a:r>
            <a:r>
              <a:rPr lang="en-US" baseline="0" dirty="0"/>
              <a:t> receded and grew. Over time sediments from that seas marine life built up massive layers of what became limestone and our current aquifers.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335C-4083-4B32-B639-4AA1E6C16E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5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335C-4083-4B32-B639-4AA1E6C16E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3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green is the drainage area</a:t>
            </a:r>
          </a:p>
          <a:p>
            <a:r>
              <a:rPr lang="en-US" dirty="0"/>
              <a:t>The blue</a:t>
            </a:r>
            <a:r>
              <a:rPr lang="en-US" baseline="0" dirty="0"/>
              <a:t> is the recharge zone</a:t>
            </a:r>
          </a:p>
          <a:p>
            <a:r>
              <a:rPr lang="en-US" baseline="0" dirty="0"/>
              <a:t>The tan is the confined/artesian zone</a:t>
            </a:r>
          </a:p>
          <a:p>
            <a:r>
              <a:rPr lang="en-US" baseline="0" dirty="0"/>
              <a:t>And below in the brown, is the brackish zone (just south of san Antonio, 1 mile deep and </a:t>
            </a:r>
            <a:r>
              <a:rPr lang="en-US" baseline="0" dirty="0" err="1"/>
              <a:t>3x</a:t>
            </a:r>
            <a:r>
              <a:rPr lang="en-US" baseline="0" dirty="0"/>
              <a:t> the salinity of ocean water.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335C-4083-4B32-B639-4AA1E6C16E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1335C-4083-4B32-B639-4AA1E6C16E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50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cheapest water that we can buy is the water that we already have but waste or misuse.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68857-94BE-4655-880F-1669B5EFAF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7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EC6F-D5E9-FE7F-B0D1-F2526E67F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FC2EE-A941-8233-32BF-FB61A8FB0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F3E93-F356-C4EC-DA8E-5EAE14DC8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8789-A8BD-D2F3-C0DC-85E3F574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D31EC-5B26-21C4-D410-0E7411C6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0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6C55-2963-94B2-B18B-E0C6FCE5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8F2F7-F05F-72F1-380F-4A0AB5202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53D73-4F20-7FBB-1665-C14DE1FF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F902D-9714-4408-4822-604E72E4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CB853-5F49-E2E3-9C21-7C8A9355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3019D-C410-9CE4-4BD5-BAF669685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4678A-9F03-15D0-5741-CB8BF9781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CE23-AD8F-16A7-A5F7-3FECC351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EF39C-D66E-8D8F-8938-4422FE2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E65D-A5C6-2931-336D-1CD21792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1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4CAF-C0E8-5D56-7F85-509F7E87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CC906-B709-6902-1F94-E07F5E49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8B960-008D-17C5-A892-6AAF0E81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9B1E-2026-5A8D-E27A-C9239EA5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61357-8538-8239-DEEB-C347CA17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2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442E3-2D19-BA3B-F0A5-270B464F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7C931-4535-C687-9688-C4E100512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340B1-0848-C796-6A54-17673204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30F98-FFD3-A8BB-6A22-3EBBEBFC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53249-0554-7671-F057-6E442C99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4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2200-2328-7963-FC8F-ED71013F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6341-9A55-05C0-2430-B2194D92E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A00C7-816D-1A43-9F08-30B8BAFAC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05BCB-EA48-E81F-110D-C9EC7916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2DEA7-A3DB-A7DA-8E50-4F969C52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2E10F-0D79-803B-01D3-ECE8B35F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CD24-265E-40C5-4146-646FFCF6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493BB-312F-6964-56E3-AC792EEC5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F7250-1479-7AD8-41F8-F2877D310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B81CC-F3CB-A98A-63D6-0AAC58830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B73AB-024B-DFC5-682B-990D47BEF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5D0E1-1BC4-AFB5-9190-32CAD00F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08E5BA-4180-DF38-EBE1-D8C98155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EEE6E-1682-FE77-B4C6-6E8B7064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107E-B558-EC97-BC8D-844B1D616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1874C-7BF5-8777-23BF-4BB6DAA2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FB442-1BCC-BB91-8999-BD99DC4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03DE9-AF47-15D6-4D18-CF62A191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AD875-32DE-2EFB-D2BB-D9385C3C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0FF6A-6E22-8B9C-BE16-A50D649F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F02CF-5AD6-10B7-99E2-9CA3C567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55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DFF2-8AA1-C573-087C-5B6B65059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872B7-2AE3-6DBF-4A82-50CE65A41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517E4-C8A8-F3D2-64A2-E878C94DC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465BC-1C10-EE06-5A7C-321A021D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F37BC-8A89-5585-B8E5-F5058BA0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4C82D-A692-E2E6-23C1-94635F1C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94AC7-FB3E-D78F-7ABC-5AFC1074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CCAE2-F01E-9257-F1D2-028BADC3E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B7519C-E8E3-2613-8FE3-450DC86D0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91A07-C8A0-EF28-0994-D991F3AA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774DE-CC90-C963-FF4E-3BBC4618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6A3F5-9B07-FE52-C742-19934161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3719F5-5EBC-B5DC-A123-D9962574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7E2A8-2741-F155-19D0-54D990C5E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FE8E-1B34-A197-B748-91B883ADC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A9D5-3063-459B-9543-E8D203E01ED0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48218-D891-C860-DE31-A93E1C5AB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B95BD-C38C-5972-942F-61836E809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9C35C-415C-4526-998F-CFA9A9B8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7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Dropbox\Charlie\powerpoint\JacobsWell-PatrickLewis.jpg">
            <a:extLst>
              <a:ext uri="{FF2B5EF4-FFF2-40B4-BE49-F238E27FC236}">
                <a16:creationId xmlns:a16="http://schemas.microsoft.com/office/drawing/2014/main" id="{8ADE22A5-E135-5FCB-B57C-703799475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108" y="-452438"/>
            <a:ext cx="13529108" cy="77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4003E-3B5A-1E7D-5D62-A90888B4B895}"/>
              </a:ext>
            </a:extLst>
          </p:cNvPr>
          <p:cNvSpPr txBox="1"/>
          <p:nvPr/>
        </p:nvSpPr>
        <p:spPr>
          <a:xfrm>
            <a:off x="8275782" y="775854"/>
            <a:ext cx="3574473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/>
                  </a:glow>
                </a:effectLst>
              </a:rPr>
              <a:t>Groundwater Management Tools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/>
                </a:glow>
              </a:effectLst>
            </a:endParaRPr>
          </a:p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/>
                </a:glow>
              </a:effectLst>
            </a:endParaRPr>
          </a:p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/>
                </a:glow>
              </a:effectLst>
            </a:endParaRPr>
          </a:p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/>
                </a:glow>
              </a:effectLst>
            </a:endParaRPr>
          </a:p>
          <a:p>
            <a:pPr algn="ctr"/>
            <a:endParaRPr lang="en-US" sz="32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/>
                </a:glow>
              </a:effectLst>
            </a:endParaRPr>
          </a:p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/>
                  </a:glow>
                </a:effectLst>
              </a:rPr>
              <a:t>Charlie Flatten</a:t>
            </a:r>
          </a:p>
          <a:p>
            <a:pPr algn="ctr"/>
            <a:endParaRPr lang="en-US" sz="18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/>
                </a:glow>
              </a:effectLst>
            </a:endParaRPr>
          </a:p>
          <a:p>
            <a:pPr algn="ctr"/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/>
                  </a:glow>
                </a:effectLst>
              </a:rPr>
              <a:t>Hays Trinity Groundwater Conservation District</a:t>
            </a:r>
          </a:p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effectLst>
                  <a:glow>
                    <a:schemeClr val="accent1"/>
                  </a:glow>
                </a:effectLst>
              </a:rPr>
              <a:t>GM@HaysGroundwater.com</a:t>
            </a:r>
            <a:endParaRPr lang="en-US" sz="1800" dirty="0">
              <a:solidFill>
                <a:schemeClr val="bg1">
                  <a:lumMod val="95000"/>
                </a:schemeClr>
              </a:solidFill>
              <a:effectLst>
                <a:glow>
                  <a:schemeClr val="accent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460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838" y="103909"/>
            <a:ext cx="3963162" cy="665018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Chapter 36 of the Texas Administrative Code</a:t>
            </a:r>
            <a:br>
              <a:rPr lang="en-US" sz="4800" b="1" dirty="0"/>
            </a:br>
            <a:r>
              <a:rPr lang="en-US" sz="4800" b="1" dirty="0"/>
              <a:t>+</a:t>
            </a:r>
            <a:br>
              <a:rPr lang="en-US" sz="4800" b="1" dirty="0"/>
            </a:br>
            <a:r>
              <a:rPr lang="en-US" sz="4800" b="1" dirty="0"/>
              <a:t>HTGCD Enabling Legislation </a:t>
            </a:r>
            <a:br>
              <a:rPr lang="en-US" sz="4800" b="1" dirty="0"/>
            </a:br>
            <a:r>
              <a:rPr lang="en-US" sz="4800" b="1" dirty="0"/>
              <a:t>=</a:t>
            </a:r>
            <a:br>
              <a:rPr lang="en-US" sz="4800" b="1" dirty="0"/>
            </a:br>
            <a:r>
              <a:rPr lang="en-US" sz="4800" b="1" dirty="0"/>
              <a:t>District Toolbox</a:t>
            </a:r>
          </a:p>
        </p:txBody>
      </p:sp>
      <p:pic>
        <p:nvPicPr>
          <p:cNvPr id="2050" name="Picture 2" descr="KUT Considers: The 88th Texas Legislature | KUT Radio, Austin's NPR Station">
            <a:extLst>
              <a:ext uri="{FF2B5EF4-FFF2-40B4-BE49-F238E27FC236}">
                <a16:creationId xmlns:a16="http://schemas.microsoft.com/office/drawing/2014/main" id="{6DA9876C-ECA1-D179-A081-2ACE15B07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/>
          <a:stretch/>
        </p:blipFill>
        <p:spPr bwMode="auto">
          <a:xfrm>
            <a:off x="-81281" y="0"/>
            <a:ext cx="8310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8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0" y="138545"/>
            <a:ext cx="11065164" cy="6650182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/>
              <a:t>Sound Data </a:t>
            </a:r>
            <a:br>
              <a:rPr lang="en-US" sz="8800" b="1" dirty="0"/>
            </a:br>
            <a:r>
              <a:rPr lang="en-US" sz="8800" b="1" dirty="0"/>
              <a:t>results in</a:t>
            </a:r>
            <a:br>
              <a:rPr lang="en-US" sz="8800" b="1" dirty="0"/>
            </a:br>
            <a:r>
              <a:rPr lang="en-US" sz="8800" b="1" dirty="0"/>
              <a:t>Sturdy Science</a:t>
            </a:r>
            <a:br>
              <a:rPr lang="en-US" sz="8800" b="1" dirty="0"/>
            </a:br>
            <a:r>
              <a:rPr lang="en-US" sz="8800" b="1" dirty="0"/>
              <a:t>and makes</a:t>
            </a:r>
            <a:br>
              <a:rPr lang="en-US" sz="8800" b="1" dirty="0"/>
            </a:br>
            <a:r>
              <a:rPr lang="en-US" sz="8800" b="1" dirty="0"/>
              <a:t>Good Policy</a:t>
            </a:r>
          </a:p>
        </p:txBody>
      </p:sp>
    </p:spTree>
    <p:extLst>
      <p:ext uri="{BB962C8B-B14F-4D97-AF65-F5344CB8AC3E}">
        <p14:creationId xmlns:p14="http://schemas.microsoft.com/office/powerpoint/2010/main" val="350759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204" y="483985"/>
            <a:ext cx="5539909" cy="6650182"/>
          </a:xfrm>
        </p:spPr>
        <p:txBody>
          <a:bodyPr>
            <a:normAutofit fontScale="90000"/>
          </a:bodyPr>
          <a:lstStyle/>
          <a:p>
            <a:r>
              <a:rPr lang="en-US" sz="6600" b="1" dirty="0"/>
              <a:t>Data Management</a:t>
            </a:r>
            <a:br>
              <a:rPr lang="en-US" sz="6600" b="1" dirty="0"/>
            </a:br>
            <a:br>
              <a:rPr lang="en-US" sz="6600" b="1" dirty="0"/>
            </a:br>
            <a:r>
              <a:rPr lang="en-US" sz="4800" b="1" dirty="0"/>
              <a:t>Well Registration</a:t>
            </a:r>
            <a:br>
              <a:rPr lang="en-US" sz="4800" b="1" dirty="0"/>
            </a:br>
            <a:r>
              <a:rPr lang="en-US" sz="4800" b="1" dirty="0"/>
              <a:t>Utility Connections</a:t>
            </a:r>
            <a:br>
              <a:rPr lang="en-US" sz="4800" b="1" dirty="0"/>
            </a:br>
            <a:r>
              <a:rPr lang="en-US" sz="4800" b="1" dirty="0"/>
              <a:t>Monitor Wells</a:t>
            </a:r>
            <a:br>
              <a:rPr lang="en-US" sz="4800" b="1" dirty="0"/>
            </a:br>
            <a:r>
              <a:rPr lang="en-US" sz="4800" b="1" dirty="0"/>
              <a:t>Springflow</a:t>
            </a:r>
            <a:br>
              <a:rPr lang="en-US" sz="4800" b="1" dirty="0"/>
            </a:br>
            <a:r>
              <a:rPr lang="en-US" sz="4800" b="1" dirty="0"/>
              <a:t>Water Quality</a:t>
            </a:r>
            <a:br>
              <a:rPr lang="en-US" sz="4800" b="1" dirty="0"/>
            </a:br>
            <a:r>
              <a:rPr lang="en-US" sz="4800" b="1" dirty="0"/>
              <a:t>Mass Balance (in -v- out)</a:t>
            </a:r>
            <a:br>
              <a:rPr lang="en-US" sz="6600" b="1" dirty="0"/>
            </a:br>
            <a:endParaRPr lang="en-US" sz="6600" b="1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4932422-3BC2-29F5-D173-AB80CB59E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" y="43585"/>
            <a:ext cx="5212347" cy="6770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81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64" y="785091"/>
            <a:ext cx="5457497" cy="665018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Aquifer Science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b="1" dirty="0"/>
              <a:t>Mapping</a:t>
            </a:r>
            <a:br>
              <a:rPr lang="en-US" b="1" dirty="0"/>
            </a:br>
            <a:r>
              <a:rPr lang="en-US" b="1" dirty="0"/>
              <a:t>	Springs</a:t>
            </a:r>
            <a:br>
              <a:rPr lang="en-US" b="1" dirty="0"/>
            </a:br>
            <a:r>
              <a:rPr lang="en-US" b="1" dirty="0"/>
              <a:t>	Karst</a:t>
            </a:r>
            <a:br>
              <a:rPr lang="en-US" b="1" dirty="0"/>
            </a:br>
            <a:r>
              <a:rPr lang="en-US" b="1" dirty="0"/>
              <a:t>	Recharge</a:t>
            </a:r>
            <a:br>
              <a:rPr lang="en-US" b="1" dirty="0"/>
            </a:br>
            <a:r>
              <a:rPr lang="en-US" b="1" dirty="0"/>
              <a:t>	Stratigraphy</a:t>
            </a:r>
            <a:br>
              <a:rPr lang="en-US" b="1" dirty="0"/>
            </a:br>
            <a:r>
              <a:rPr lang="en-US" b="1" dirty="0"/>
              <a:t>	Depletion Zone</a:t>
            </a:r>
            <a:br>
              <a:rPr lang="en-US" b="1" dirty="0"/>
            </a:br>
            <a:r>
              <a:rPr lang="en-US" b="1" dirty="0"/>
              <a:t>Sample &amp; Test</a:t>
            </a:r>
            <a:br>
              <a:rPr lang="en-US" b="1" dirty="0"/>
            </a:br>
            <a:r>
              <a:rPr lang="en-US" b="1" dirty="0"/>
              <a:t>Flow Paths &amp; Rates</a:t>
            </a:r>
            <a:br>
              <a:rPr lang="en-US" b="1" dirty="0"/>
            </a:br>
            <a:r>
              <a:rPr lang="en-US" b="1" dirty="0"/>
              <a:t>GW – SW interaction</a:t>
            </a:r>
            <a:br>
              <a:rPr lang="en-US" sz="4800" b="1" dirty="0"/>
            </a:br>
            <a:br>
              <a:rPr lang="en-US" sz="4800" b="1" dirty="0"/>
            </a:br>
            <a:endParaRPr lang="en-US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004EED-A0F5-E627-0CEE-EFBAF9590E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09" t="15758" r="42046" b="7744"/>
          <a:stretch/>
        </p:blipFill>
        <p:spPr>
          <a:xfrm>
            <a:off x="-1" y="-1"/>
            <a:ext cx="4710545" cy="686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6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364" y="785091"/>
            <a:ext cx="5457497" cy="665018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Aquifer Protection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b="1" dirty="0"/>
              <a:t>Permitting</a:t>
            </a:r>
            <a:br>
              <a:rPr lang="en-US" b="1" dirty="0"/>
            </a:br>
            <a:r>
              <a:rPr lang="en-US" b="1" dirty="0"/>
              <a:t>Rules and Law</a:t>
            </a:r>
            <a:br>
              <a:rPr lang="en-US" b="1" dirty="0"/>
            </a:br>
            <a:r>
              <a:rPr lang="en-US" b="1" dirty="0"/>
              <a:t>Drought Management</a:t>
            </a:r>
            <a:br>
              <a:rPr lang="en-US" b="1" dirty="0"/>
            </a:br>
            <a:r>
              <a:rPr lang="en-US" b="1" dirty="0"/>
              <a:t>Waste Prevention</a:t>
            </a:r>
            <a:br>
              <a:rPr lang="en-US" b="1" dirty="0"/>
            </a:br>
            <a:r>
              <a:rPr lang="en-US" b="1" dirty="0"/>
              <a:t>Pollution Prevention</a:t>
            </a:r>
            <a:br>
              <a:rPr lang="en-US" b="1" dirty="0"/>
            </a:br>
            <a:r>
              <a:rPr lang="en-US" b="1" dirty="0"/>
              <a:t>Long-range planning</a:t>
            </a:r>
            <a:br>
              <a:rPr lang="en-US" b="1" dirty="0"/>
            </a:br>
            <a:br>
              <a:rPr lang="en-US" sz="4800" b="1" dirty="0"/>
            </a:br>
            <a:br>
              <a:rPr lang="en-US" sz="4800" b="1" dirty="0"/>
            </a:br>
            <a:endParaRPr lang="en-US" sz="6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54901-D909-E650-0054-F5EDE9A1C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5" t="14949" r="39015" b="4511"/>
          <a:stretch/>
        </p:blipFill>
        <p:spPr>
          <a:xfrm>
            <a:off x="-1" y="0"/>
            <a:ext cx="5298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508" y="1413163"/>
            <a:ext cx="4779819" cy="665018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Information &amp; Outreach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b="1" dirty="0"/>
              <a:t>Panels/Presentations </a:t>
            </a:r>
            <a:br>
              <a:rPr lang="en-US" b="1" dirty="0"/>
            </a:br>
            <a:r>
              <a:rPr lang="en-US" b="1" dirty="0"/>
              <a:t>BMPs</a:t>
            </a:r>
            <a:br>
              <a:rPr lang="en-US" b="1" dirty="0"/>
            </a:br>
            <a:r>
              <a:rPr lang="en-US" b="1" dirty="0"/>
              <a:t>Conservation</a:t>
            </a:r>
            <a:br>
              <a:rPr lang="en-US" b="1" dirty="0"/>
            </a:br>
            <a:r>
              <a:rPr lang="en-US" b="1" dirty="0"/>
              <a:t>Alternate supplies</a:t>
            </a:r>
            <a:br>
              <a:rPr lang="en-US" b="1" dirty="0"/>
            </a:br>
            <a:r>
              <a:rPr lang="en-US" b="1" dirty="0"/>
              <a:t>Contamination Alerts</a:t>
            </a:r>
            <a:br>
              <a:rPr lang="en-US" b="1" dirty="0"/>
            </a:br>
            <a:r>
              <a:rPr lang="en-US" b="1" dirty="0"/>
              <a:t>Drilling data</a:t>
            </a:r>
            <a:br>
              <a:rPr lang="en-US" b="1" dirty="0"/>
            </a:br>
            <a:r>
              <a:rPr lang="en-US" b="1" dirty="0"/>
              <a:t>Well data</a:t>
            </a:r>
            <a:br>
              <a:rPr lang="en-US" b="1" dirty="0"/>
            </a:br>
            <a:br>
              <a:rPr lang="en-US" b="1" dirty="0"/>
            </a:br>
            <a:br>
              <a:rPr lang="en-US" sz="4800" b="1" dirty="0"/>
            </a:br>
            <a:br>
              <a:rPr lang="en-US" sz="4800" b="1" dirty="0"/>
            </a:br>
            <a:endParaRPr lang="en-US" sz="6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0851E-323E-BD01-62B5-4AA3BA83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4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340069"/>
            <a:ext cx="5334000" cy="402020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107 Neighbors       + Beer</a:t>
            </a:r>
            <a:br>
              <a:rPr lang="en-US" sz="6600" b="1" dirty="0"/>
            </a:br>
            <a:r>
              <a:rPr lang="en-US" sz="6600" b="1" dirty="0"/>
              <a:t>=</a:t>
            </a:r>
            <a:br>
              <a:rPr lang="en-US" sz="6600" b="1" dirty="0"/>
            </a:br>
            <a:r>
              <a:rPr lang="en-US" sz="6600" b="1" dirty="0"/>
              <a:t>Lively Q &amp;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61B4B-7CE4-75CB-FC44-51818BF6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6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772510"/>
            <a:ext cx="5334000" cy="53760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Quarterly Speakers</a:t>
            </a:r>
            <a:br>
              <a:rPr lang="en-US" sz="6600" b="1" dirty="0"/>
            </a:br>
            <a:r>
              <a:rPr lang="en-US" sz="6600" b="1" dirty="0"/>
              <a:t>+ Board Meetings</a:t>
            </a:r>
            <a:br>
              <a:rPr lang="en-US" sz="6600" b="1" dirty="0"/>
            </a:br>
            <a:r>
              <a:rPr lang="en-US" sz="6600" b="1" dirty="0"/>
              <a:t>=</a:t>
            </a:r>
            <a:br>
              <a:rPr lang="en-US" sz="6600" b="1" dirty="0"/>
            </a:br>
            <a:r>
              <a:rPr lang="en-US" sz="6600" b="1" dirty="0"/>
              <a:t>Lively Q &amp;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9013B-8519-661A-B0D4-554184882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5" t="23569" r="31894" b="10344"/>
          <a:stretch/>
        </p:blipFill>
        <p:spPr>
          <a:xfrm>
            <a:off x="-1" y="0"/>
            <a:ext cx="6848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2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074" y="1016000"/>
            <a:ext cx="5457497" cy="665018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Access to Statewide Law making &amp; Long-Range Planning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b="1" dirty="0"/>
              <a:t>State Water Plan</a:t>
            </a:r>
            <a:br>
              <a:rPr lang="en-US" b="1" dirty="0"/>
            </a:br>
            <a:r>
              <a:rPr lang="en-US" b="1" dirty="0"/>
              <a:t>Aquifer Wide Planning</a:t>
            </a:r>
            <a:br>
              <a:rPr lang="en-US" b="1" dirty="0"/>
            </a:br>
            <a:r>
              <a:rPr lang="en-US" b="1" dirty="0"/>
              <a:t>Watershed Planning</a:t>
            </a:r>
            <a:br>
              <a:rPr lang="en-US" b="1" dirty="0"/>
            </a:br>
            <a:r>
              <a:rPr lang="en-US" b="1" dirty="0"/>
              <a:t>Regional Flood Planning</a:t>
            </a:r>
            <a:br>
              <a:rPr lang="en-US" b="1" dirty="0"/>
            </a:br>
            <a:r>
              <a:rPr lang="en-US" b="1" dirty="0"/>
              <a:t>Legislative process</a:t>
            </a:r>
            <a:br>
              <a:rPr lang="en-US" b="1" dirty="0"/>
            </a:br>
            <a:br>
              <a:rPr lang="en-US" sz="4800" b="1" dirty="0"/>
            </a:br>
            <a:br>
              <a:rPr lang="en-US" sz="4800" b="1" dirty="0"/>
            </a:br>
            <a:endParaRPr lang="en-US" sz="6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9AFAD4-25D4-304A-A2B1-CB7184B1A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82414"/>
            <a:ext cx="5334000" cy="419362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127 Neighbors       + Wimberley</a:t>
            </a:r>
            <a:br>
              <a:rPr lang="en-US" sz="6600" b="1" dirty="0"/>
            </a:br>
            <a:r>
              <a:rPr lang="en-US" sz="6600" b="1" dirty="0"/>
              <a:t>=</a:t>
            </a:r>
            <a:br>
              <a:rPr lang="en-US" sz="6600" b="1" dirty="0"/>
            </a:br>
            <a:r>
              <a:rPr lang="en-US" sz="6600" b="1" dirty="0"/>
              <a:t>Lively Q &amp; 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F6588-AF26-E303-BAE9-20EA139B2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3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t="8762" r="29798" b="8762"/>
          <a:stretch/>
        </p:blipFill>
        <p:spPr>
          <a:xfrm>
            <a:off x="1477818" y="-36504"/>
            <a:ext cx="9236364" cy="693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1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364" y="665018"/>
            <a:ext cx="4329945" cy="6650182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Relationships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b="1" dirty="0"/>
              <a:t>Hays County</a:t>
            </a:r>
            <a:br>
              <a:rPr lang="en-US" b="1" dirty="0"/>
            </a:br>
            <a:r>
              <a:rPr lang="en-US" b="1" dirty="0"/>
              <a:t>Neighboring GCDs</a:t>
            </a:r>
            <a:br>
              <a:rPr lang="en-US" b="1" dirty="0"/>
            </a:br>
            <a:r>
              <a:rPr lang="en-US" b="1" dirty="0"/>
              <a:t>TCEQ</a:t>
            </a:r>
            <a:br>
              <a:rPr lang="en-US" b="1" dirty="0"/>
            </a:br>
            <a:r>
              <a:rPr lang="en-US" b="1" dirty="0"/>
              <a:t>TWDB</a:t>
            </a:r>
            <a:br>
              <a:rPr lang="en-US" b="1" dirty="0"/>
            </a:br>
            <a:r>
              <a:rPr lang="en-US" b="1" dirty="0"/>
              <a:t>Local Cities</a:t>
            </a:r>
            <a:br>
              <a:rPr lang="en-US" b="1" dirty="0"/>
            </a:br>
            <a:r>
              <a:rPr lang="en-US" b="1" dirty="0"/>
              <a:t>Local Utilities</a:t>
            </a:r>
            <a:br>
              <a:rPr lang="en-US" b="1" dirty="0"/>
            </a:br>
            <a:r>
              <a:rPr lang="en-US" b="1" dirty="0"/>
              <a:t>NGOs</a:t>
            </a:r>
            <a:br>
              <a:rPr lang="en-US" b="1" dirty="0"/>
            </a:br>
            <a:r>
              <a:rPr lang="en-US" b="1" dirty="0"/>
              <a:t>Legislature</a:t>
            </a:r>
            <a:br>
              <a:rPr lang="en-US" b="1" dirty="0"/>
            </a:br>
            <a:r>
              <a:rPr lang="en-US" b="1" dirty="0"/>
              <a:t>Well Drillers</a:t>
            </a:r>
            <a:br>
              <a:rPr lang="en-US" b="1" dirty="0"/>
            </a:br>
            <a:r>
              <a:rPr lang="en-US" b="1" dirty="0"/>
              <a:t>Well Owners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	</a:t>
            </a:r>
            <a:endParaRPr lang="en-US" sz="6600" b="1" dirty="0"/>
          </a:p>
        </p:txBody>
      </p:sp>
      <p:pic>
        <p:nvPicPr>
          <p:cNvPr id="1026" name="Picture 2" descr="Types of handshakes and what they mean - PsychMechanics">
            <a:extLst>
              <a:ext uri="{FF2B5EF4-FFF2-40B4-BE49-F238E27FC236}">
                <a16:creationId xmlns:a16="http://schemas.microsoft.com/office/drawing/2014/main" id="{FA50E0C8-4587-7A96-9125-C9CC3F871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r="23787"/>
          <a:stretch/>
        </p:blipFill>
        <p:spPr bwMode="auto">
          <a:xfrm>
            <a:off x="-1" y="0"/>
            <a:ext cx="710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9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/>
              <a:t>Need</a:t>
            </a:r>
            <a:br>
              <a:rPr lang="en-US" b="1" dirty="0"/>
            </a:br>
            <a:r>
              <a:rPr lang="en-US" b="1" dirty="0"/>
              <a:t>Plan</a:t>
            </a:r>
            <a:br>
              <a:rPr lang="en-US" b="1" dirty="0"/>
            </a:br>
            <a:r>
              <a:rPr lang="en-US" b="1" dirty="0"/>
              <a:t>Data</a:t>
            </a:r>
            <a:br>
              <a:rPr lang="en-US" b="1" dirty="0"/>
            </a:br>
            <a:r>
              <a:rPr lang="en-US" b="1" dirty="0"/>
              <a:t>Research Development</a:t>
            </a:r>
            <a:br>
              <a:rPr lang="en-US" b="1" dirty="0"/>
            </a:br>
            <a:r>
              <a:rPr lang="en-US" b="1" dirty="0"/>
              <a:t>Stakeholders</a:t>
            </a:r>
            <a:br>
              <a:rPr lang="en-US" b="1" dirty="0"/>
            </a:br>
            <a:r>
              <a:rPr lang="en-US" b="1" dirty="0"/>
              <a:t>Compromise</a:t>
            </a:r>
            <a:br>
              <a:rPr lang="en-US" b="1" dirty="0"/>
            </a:br>
            <a:r>
              <a:rPr lang="en-US" b="1" dirty="0"/>
              <a:t>New Rules</a:t>
            </a:r>
            <a:br>
              <a:rPr lang="en-US" b="1" dirty="0"/>
            </a:br>
            <a:r>
              <a:rPr lang="en-US" b="1" dirty="0"/>
              <a:t>Education</a:t>
            </a:r>
            <a:br>
              <a:rPr lang="en-US" b="1" dirty="0"/>
            </a:br>
            <a:r>
              <a:rPr lang="en-US" b="1" dirty="0"/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3" name="Picture 2" descr="C:\Users\Owner\Dropbox\Charlie\powerpoint\JacobsWell-PatrickLewis.jpg">
            <a:extLst>
              <a:ext uri="{FF2B5EF4-FFF2-40B4-BE49-F238E27FC236}">
                <a16:creationId xmlns:a16="http://schemas.microsoft.com/office/drawing/2014/main" id="{6DBB06DD-EAEF-D837-0520-358676010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28226"/>
          <a:stretch/>
        </p:blipFill>
        <p:spPr bwMode="auto">
          <a:xfrm>
            <a:off x="5496803" y="0"/>
            <a:ext cx="6695197" cy="68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/>
              <a:t>Need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3074" name="Picture 2" descr="How to Visit the Blue Hole in Wimberley (+ FAQ!) - Lone Star Travel Guide">
            <a:extLst>
              <a:ext uri="{FF2B5EF4-FFF2-40B4-BE49-F238E27FC236}">
                <a16:creationId xmlns:a16="http://schemas.microsoft.com/office/drawing/2014/main" id="{CC97F8E9-75AB-85F6-01B6-12C8B499F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r="14356"/>
          <a:stretch/>
        </p:blipFill>
        <p:spPr bwMode="auto">
          <a:xfrm>
            <a:off x="4920791" y="0"/>
            <a:ext cx="73728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2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/>
            </a:br>
            <a:r>
              <a:rPr lang="en-US" b="1" dirty="0"/>
              <a:t>Plan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6" name="Picture 2" descr="Flowchart | ARIS BPM Community">
            <a:extLst>
              <a:ext uri="{FF2B5EF4-FFF2-40B4-BE49-F238E27FC236}">
                <a16:creationId xmlns:a16="http://schemas.microsoft.com/office/drawing/2014/main" id="{260B1AAF-5D0E-EA3F-B273-11255585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69" y="0"/>
            <a:ext cx="5705231" cy="68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0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/>
            </a:br>
            <a:r>
              <a:rPr lang="en-US" b="1" dirty="0"/>
              <a:t>Data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E854A-D043-DB83-D17A-2CDBC1601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3" t="16632" r="34356" b="11065"/>
          <a:stretch/>
        </p:blipFill>
        <p:spPr>
          <a:xfrm rot="16200000">
            <a:off x="6126562" y="783284"/>
            <a:ext cx="6848724" cy="5282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8F11AC-4D05-2B0A-B29A-86D0CCF22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2" t="14985" r="50000" b="4465"/>
          <a:stretch/>
        </p:blipFill>
        <p:spPr>
          <a:xfrm>
            <a:off x="4358325" y="1324614"/>
            <a:ext cx="2551522" cy="55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3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/>
            </a:br>
            <a:r>
              <a:rPr lang="en-US" b="1" dirty="0"/>
              <a:t>Research Development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5122" name="Picture 2" descr="Jacobs Well GMZ - The Watershed Association">
            <a:extLst>
              <a:ext uri="{FF2B5EF4-FFF2-40B4-BE49-F238E27FC236}">
                <a16:creationId xmlns:a16="http://schemas.microsoft.com/office/drawing/2014/main" id="{1DF217E8-89DC-8CAC-0C09-DB043737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0"/>
            <a:ext cx="5364480" cy="685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4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/>
            </a:br>
            <a:r>
              <a:rPr lang="en-US" b="1" dirty="0"/>
              <a:t>Stakeholders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4100" name="Picture 4" descr="Where are the “You Been Farming Long” boys now? – Ohio Ag Net | Ohio's  Country Journal">
            <a:extLst>
              <a:ext uri="{FF2B5EF4-FFF2-40B4-BE49-F238E27FC236}">
                <a16:creationId xmlns:a16="http://schemas.microsoft.com/office/drawing/2014/main" id="{4668A36E-63A7-BC10-65C7-A3F5BF740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r="14448"/>
          <a:stretch/>
        </p:blipFill>
        <p:spPr bwMode="auto">
          <a:xfrm>
            <a:off x="5344160" y="0"/>
            <a:ext cx="6918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338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/>
            </a:br>
            <a:r>
              <a:rPr lang="en-US" b="1" dirty="0"/>
              <a:t>Compromise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2B523-5E90-3846-1306-19BF35A7A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4" t="19244" r="37912" b="12576"/>
          <a:stretch/>
        </p:blipFill>
        <p:spPr>
          <a:xfrm>
            <a:off x="5373939" y="0"/>
            <a:ext cx="6818061" cy="68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3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/>
            </a:br>
            <a:r>
              <a:rPr lang="en-US" b="1" dirty="0"/>
              <a:t>New Rules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5F0DFD-8149-7C31-F805-074DB3684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17" t="14666" r="28666" b="4593"/>
          <a:stretch/>
        </p:blipFill>
        <p:spPr>
          <a:xfrm>
            <a:off x="6096000" y="-1"/>
            <a:ext cx="6167120" cy="693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2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/>
              <a:t>Education</a:t>
            </a:r>
            <a:br>
              <a:rPr lang="en-US" b="1" dirty="0"/>
            </a:br>
            <a:r>
              <a:rPr lang="en-US" b="1" dirty="0">
                <a:solidFill>
                  <a:schemeClr val="accent3"/>
                </a:solidFill>
              </a:rPr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5390B-4171-3219-5DB0-556BD0655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3" t="15556" r="38250" b="5482"/>
          <a:stretch/>
        </p:blipFill>
        <p:spPr>
          <a:xfrm>
            <a:off x="6916615" y="0"/>
            <a:ext cx="52753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A2001D-CD61-E3EC-4FAB-0A7C6166D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82" t="45556" r="18282" b="15926"/>
          <a:stretch/>
        </p:blipFill>
        <p:spPr>
          <a:xfrm>
            <a:off x="0" y="0"/>
            <a:ext cx="12191999" cy="687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94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2E38-2AC0-00DB-C179-7D49A041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891" y="674254"/>
            <a:ext cx="5070286" cy="6831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Management Tools at Work</a:t>
            </a:r>
            <a:br>
              <a:rPr lang="en-US" sz="6600" b="1" dirty="0"/>
            </a:br>
            <a:r>
              <a:rPr lang="en-US" b="1" dirty="0">
                <a:solidFill>
                  <a:schemeClr val="accent3"/>
                </a:solidFill>
              </a:rPr>
              <a:t>Need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Plan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Data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Research Development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Stakeholders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Compromise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New Rules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3"/>
                </a:solidFill>
              </a:rPr>
              <a:t>Education</a:t>
            </a:r>
            <a:br>
              <a:rPr lang="en-US" b="1" dirty="0"/>
            </a:br>
            <a:r>
              <a:rPr lang="en-US" b="1" dirty="0"/>
              <a:t>Common Goal</a:t>
            </a:r>
            <a:br>
              <a:rPr lang="en-US" b="1" dirty="0"/>
            </a:br>
            <a:br>
              <a:rPr lang="en-US" sz="6600" b="1" dirty="0"/>
            </a:br>
            <a:endParaRPr lang="en-US" sz="6600" b="1" dirty="0"/>
          </a:p>
        </p:txBody>
      </p:sp>
      <p:pic>
        <p:nvPicPr>
          <p:cNvPr id="3" name="Picture 2" descr="C:\Users\Owner\Dropbox\Charlie\powerpoint\JacobsWell-PatrickLewis.jpg">
            <a:extLst>
              <a:ext uri="{FF2B5EF4-FFF2-40B4-BE49-F238E27FC236}">
                <a16:creationId xmlns:a16="http://schemas.microsoft.com/office/drawing/2014/main" id="{6DBB06DD-EAEF-D837-0520-358676010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r="28226"/>
          <a:stretch/>
        </p:blipFill>
        <p:spPr bwMode="auto">
          <a:xfrm>
            <a:off x="5496803" y="0"/>
            <a:ext cx="6695197" cy="68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46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milymullaswilson.files.wordpress.com/2012/10/half-empty-g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0" y="0"/>
            <a:ext cx="4250267" cy="6858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The cheapest new water…</a:t>
            </a:r>
            <a:br>
              <a:rPr lang="en-US" sz="6600" b="1" dirty="0"/>
            </a:br>
            <a:r>
              <a:rPr lang="en-US" sz="6600" b="1" dirty="0"/>
              <a:t>is the water that we already have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9779" y="650557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http://emilymullaswilson.wordpress.com/2012/10/18/the-joy-of-the-half-empty-glass/</a:t>
            </a:r>
          </a:p>
        </p:txBody>
      </p:sp>
    </p:spTree>
    <p:extLst>
      <p:ext uri="{BB962C8B-B14F-4D97-AF65-F5344CB8AC3E}">
        <p14:creationId xmlns:p14="http://schemas.microsoft.com/office/powerpoint/2010/main" val="260328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Pictures\graphs and charts\tumblr_lzbiewJvNT1qfsqzh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50182" cy="68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69562" y="2588492"/>
            <a:ext cx="28494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Geology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5592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texas-geology.com/Texas%20Dinosaurs/Cretaceous%20sc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2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~ 100 Million Years 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http://image.slidesharecdn.com/texastectonics-130905131658-/95/texas-tectonics-33-638.jpg?cb=13832220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43" y="-457200"/>
            <a:ext cx="10778514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8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exasalmanac.com/sites/default/files/images/maps/majorAquif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"/>
          <a:stretch/>
        </p:blipFill>
        <p:spPr bwMode="auto">
          <a:xfrm>
            <a:off x="2508735" y="-26908"/>
            <a:ext cx="7143265" cy="688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7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cdn.therivardreport.com/wp-content/uploads/2014/06/general-aquifer-flowpath_e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0"/>
            <a:ext cx="10584873" cy="68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6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ropbox\Charlie\powerpoint\aquifermap5EA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6"/>
            <a:ext cx="9448800" cy="714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1" y="4572000"/>
            <a:ext cx="8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EAA</a:t>
            </a:r>
          </a:p>
        </p:txBody>
      </p:sp>
    </p:spTree>
    <p:extLst>
      <p:ext uri="{BB962C8B-B14F-4D97-AF65-F5344CB8AC3E}">
        <p14:creationId xmlns:p14="http://schemas.microsoft.com/office/powerpoint/2010/main" val="2520203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715</Words>
  <Application>Microsoft Office PowerPoint</Application>
  <PresentationFormat>Widescreen</PresentationFormat>
  <Paragraphs>54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~ 100 Million Years Ago</vt:lpstr>
      <vt:lpstr>PowerPoint Presentation</vt:lpstr>
      <vt:lpstr>PowerPoint Presentation</vt:lpstr>
      <vt:lpstr>PowerPoint Presentation</vt:lpstr>
      <vt:lpstr>Chapter 36 of the Texas Administrative Code + HTGCD Enabling Legislation  = District Toolbox</vt:lpstr>
      <vt:lpstr>Sound Data  results in Sturdy Science and makes Good Policy</vt:lpstr>
      <vt:lpstr>Data Management  Well Registration Utility Connections Monitor Wells Springflow Water Quality Mass Balance (in -v- out) </vt:lpstr>
      <vt:lpstr>Aquifer Science  Mapping  Springs  Karst  Recharge  Stratigraphy  Depletion Zone Sample &amp; Test Flow Paths &amp; Rates GW – SW interaction  </vt:lpstr>
      <vt:lpstr>Aquifer Protection  Permitting Rules and Law Drought Management Waste Prevention Pollution Prevention Long-range planning   </vt:lpstr>
      <vt:lpstr>Information &amp; Outreach  Panels/Presentations  BMPs Conservation Alternate supplies Contamination Alerts Drilling data Well data    </vt:lpstr>
      <vt:lpstr>107 Neighbors       + Beer = Lively Q &amp; A</vt:lpstr>
      <vt:lpstr>Quarterly Speakers + Board Meetings = Lively Q &amp; A</vt:lpstr>
      <vt:lpstr>Access to Statewide Law making &amp; Long-Range Planning  State Water Plan Aquifer Wide Planning Watershed Planning Regional Flood Planning Legislative process   </vt:lpstr>
      <vt:lpstr>127 Neighbors       + Wimberley = Lively Q &amp; A</vt:lpstr>
      <vt:lpstr>Relationships  Hays County Neighboring GCDs TCEQ TWDB Local Cities Local Utilities NGOs Legislature Well Drillers Well Owners 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Management Tools at Work Need Plan Data Research Development Stakeholders Compromise New Rules Education Common Goal  </vt:lpstr>
      <vt:lpstr>The cheapest new water… is the water that we already have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Hays Trinity Monitor Well Map</dc:title>
  <dc:creator>Charlie Flatten</dc:creator>
  <cp:lastModifiedBy>Charlie Flatten</cp:lastModifiedBy>
  <cp:revision>5</cp:revision>
  <dcterms:created xsi:type="dcterms:W3CDTF">2022-09-22T17:12:59Z</dcterms:created>
  <dcterms:modified xsi:type="dcterms:W3CDTF">2023-04-19T15:11:52Z</dcterms:modified>
</cp:coreProperties>
</file>